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319" r:id="rId3"/>
    <p:sldId id="317" r:id="rId4"/>
    <p:sldId id="320" r:id="rId5"/>
    <p:sldId id="323" r:id="rId6"/>
    <p:sldId id="328" r:id="rId7"/>
    <p:sldId id="329" r:id="rId8"/>
    <p:sldId id="327" r:id="rId9"/>
    <p:sldId id="311" r:id="rId10"/>
    <p:sldId id="310" r:id="rId11"/>
    <p:sldId id="312" r:id="rId12"/>
    <p:sldId id="326" r:id="rId13"/>
    <p:sldId id="324" r:id="rId14"/>
    <p:sldId id="322" r:id="rId15"/>
    <p:sldId id="325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5EEC3C"/>
    <a:srgbClr val="9EFF29"/>
    <a:srgbClr val="A4660C"/>
    <a:srgbClr val="952F69"/>
    <a:srgbClr val="FF856D"/>
    <a:srgbClr val="FF2549"/>
    <a:srgbClr val="003635"/>
    <a:srgbClr val="005856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1596" autoAdjust="0"/>
  </p:normalViewPr>
  <p:slideViewPr>
    <p:cSldViewPr snapToGrid="0">
      <p:cViewPr varScale="1">
        <p:scale>
          <a:sx n="94" d="100"/>
          <a:sy n="94" d="100"/>
        </p:scale>
        <p:origin x="300" y="-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1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4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960" y="2949677"/>
            <a:ext cx="8048717" cy="16370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83" y="1998415"/>
            <a:ext cx="7975483" cy="685791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ABCE-F635-4E24-B92A-09E4FA8061E0}" type="datetime1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592B-9301-4545-86CE-EAFE4E9969D8}" type="datetime1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C460-3449-45DA-BD28-A74C9D06C21C}" type="datetime1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420F4-0922-4919-B88F-833F1A86A6C7}" type="datetime1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13" y="194838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275735"/>
            <a:ext cx="8246070" cy="326212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C7AB-1C07-4FA4-8260-8A8210F99F91}" type="datetime1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5500" y="605639"/>
            <a:ext cx="646129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500" y="1519084"/>
            <a:ext cx="6461299" cy="322103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9DA26-3AF9-46C0-9C56-A4AFE03A043D}" type="datetime1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307F-927B-4555-B540-CCA0500A0F9D}" type="datetime1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DD38-2F98-4F9F-A987-9CF7FB72E049}" type="datetime1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3" y="220024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5229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24688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5229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24688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A76D-B0C6-4C65-A72A-A8FEB2335C98}" type="datetime1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0AE2-87DF-40D4-9448-E939FC9E7DF0}" type="datetime1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EA6-7278-4E01-9FCC-6A878BCAB01C}" type="datetime1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6142-FF4E-4659-8800-D154C4C733FF}" type="datetime1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080C5-18A0-4D5B-BB72-2E28FC608196}" type="datetime1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728" y="3355258"/>
            <a:ext cx="8203575" cy="10028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Vehicle Recognition using Single-Shot Detection for Autonomous Implementation.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641AFB-DD90-431E-8C79-53A9316BA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745" y="159182"/>
            <a:ext cx="7975483" cy="250908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CSC 7991: Intro to Deep Learning</a:t>
            </a:r>
          </a:p>
          <a:p>
            <a:endParaRPr lang="en-US" sz="2000" dirty="0"/>
          </a:p>
          <a:p>
            <a:r>
              <a:rPr lang="en-US" sz="2000" b="1" dirty="0"/>
              <a:t>Group 2</a:t>
            </a:r>
            <a:endParaRPr lang="en-US" sz="2000" dirty="0"/>
          </a:p>
          <a:p>
            <a:r>
              <a:rPr lang="en-US" sz="2000" dirty="0"/>
              <a:t>Jamal </a:t>
            </a:r>
            <a:r>
              <a:rPr lang="en-US" sz="2000" dirty="0" err="1"/>
              <a:t>Warida</a:t>
            </a:r>
            <a:endParaRPr lang="en-US" sz="2000" dirty="0"/>
          </a:p>
          <a:p>
            <a:r>
              <a:rPr lang="en-US" sz="2000" dirty="0"/>
              <a:t>Mustafa Ahmed</a:t>
            </a:r>
          </a:p>
          <a:p>
            <a:r>
              <a:rPr lang="en-US" sz="2000" dirty="0"/>
              <a:t>Kyle W. Brown</a:t>
            </a:r>
          </a:p>
          <a:p>
            <a:r>
              <a:rPr lang="en-US" sz="2000" dirty="0"/>
              <a:t>Sujeet Shrestha</a:t>
            </a:r>
          </a:p>
          <a:p>
            <a:endParaRPr lang="en-US" sz="2000" b="1" dirty="0"/>
          </a:p>
          <a:p>
            <a:endParaRPr lang="en-US" dirty="0"/>
          </a:p>
        </p:txBody>
      </p:sp>
      <p:pic>
        <p:nvPicPr>
          <p:cNvPr id="7" name="Google Shape;151;p19">
            <a:extLst>
              <a:ext uri="{FF2B5EF4-FFF2-40B4-BE49-F238E27FC236}">
                <a16:creationId xmlns:a16="http://schemas.microsoft.com/office/drawing/2014/main" id="{ED222898-878A-435B-81E8-DB719A23F0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-6600" b="6599"/>
          <a:stretch/>
        </p:blipFill>
        <p:spPr>
          <a:xfrm>
            <a:off x="115637" y="4358148"/>
            <a:ext cx="1283671" cy="735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EB8EA6-2254-4ABD-BB5B-7249FA71E4E4}"/>
              </a:ext>
            </a:extLst>
          </p:cNvPr>
          <p:cNvSpPr txBox="1"/>
          <p:nvPr/>
        </p:nvSpPr>
        <p:spPr>
          <a:xfrm>
            <a:off x="7113848" y="4723876"/>
            <a:ext cx="154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May 15,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A0C29-8BD8-44CF-AC3B-DB42228CD0EC}"/>
              </a:ext>
            </a:extLst>
          </p:cNvPr>
          <p:cNvSpPr txBox="1"/>
          <p:nvPr/>
        </p:nvSpPr>
        <p:spPr>
          <a:xfrm>
            <a:off x="4017020" y="4723876"/>
            <a:ext cx="267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Wayne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Night Time Experiment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815337-5DCB-4D22-B677-4BF5EF13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Google Shape;295;p35">
            <a:extLst>
              <a:ext uri="{FF2B5EF4-FFF2-40B4-BE49-F238E27FC236}">
                <a16:creationId xmlns:a16="http://schemas.microsoft.com/office/drawing/2014/main" id="{F023F875-796B-4E25-93E5-9DBB8228B8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459758"/>
              </p:ext>
            </p:extLst>
          </p:nvPr>
        </p:nvGraphicFramePr>
        <p:xfrm>
          <a:off x="3210748" y="4069099"/>
          <a:ext cx="4027236" cy="9720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06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Distance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Total </a:t>
                      </a:r>
                      <a:endParaRPr sz="14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Vehicles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Identified Vehicles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Accuracy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&lt; 10 ft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14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43 %</a:t>
                      </a:r>
                      <a:endParaRPr sz="14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Nighttime_30SecondBoxes">
            <a:hlinkClick r:id="" action="ppaction://media"/>
            <a:extLst>
              <a:ext uri="{FF2B5EF4-FFF2-40B4-BE49-F238E27FC236}">
                <a16:creationId xmlns:a16="http://schemas.microsoft.com/office/drawing/2014/main" id="{79DBC450-2FF0-4577-8D49-392853C54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0747" y="1720374"/>
            <a:ext cx="4027237" cy="22653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38C934-6414-4725-9F15-D101C1479755}"/>
              </a:ext>
            </a:extLst>
          </p:cNvPr>
          <p:cNvSpPr txBox="1"/>
          <p:nvPr/>
        </p:nvSpPr>
        <p:spPr>
          <a:xfrm>
            <a:off x="3210747" y="1351042"/>
            <a:ext cx="402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Moving Vehicles</a:t>
            </a:r>
          </a:p>
        </p:txBody>
      </p:sp>
    </p:spTree>
    <p:extLst>
      <p:ext uri="{BB962C8B-B14F-4D97-AF65-F5344CB8AC3E}">
        <p14:creationId xmlns:p14="http://schemas.microsoft.com/office/powerpoint/2010/main" val="26858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51C0-BFB9-47EE-843D-44462740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872BF-86CA-4715-8E67-042F9AAB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F4700-6BAB-474E-BD03-6D27C2840BFB}"/>
              </a:ext>
            </a:extLst>
          </p:cNvPr>
          <p:cNvSpPr txBox="1"/>
          <p:nvPr/>
        </p:nvSpPr>
        <p:spPr>
          <a:xfrm>
            <a:off x="1018119" y="1402210"/>
            <a:ext cx="304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Moving Vehicles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3D859-07AD-4589-9094-E6E0857B33C5}"/>
              </a:ext>
            </a:extLst>
          </p:cNvPr>
          <p:cNvSpPr txBox="1"/>
          <p:nvPr/>
        </p:nvSpPr>
        <p:spPr>
          <a:xfrm>
            <a:off x="5179996" y="1402210"/>
            <a:ext cx="304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Parked Vehicles</a:t>
            </a:r>
          </a:p>
        </p:txBody>
      </p:sp>
      <p:graphicFrame>
        <p:nvGraphicFramePr>
          <p:cNvPr id="11" name="Google Shape;307;p36">
            <a:extLst>
              <a:ext uri="{FF2B5EF4-FFF2-40B4-BE49-F238E27FC236}">
                <a16:creationId xmlns:a16="http://schemas.microsoft.com/office/drawing/2014/main" id="{B77B77C4-47BC-4DAB-8434-3AAE20CA4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960780"/>
              </p:ext>
            </p:extLst>
          </p:nvPr>
        </p:nvGraphicFramePr>
        <p:xfrm>
          <a:off x="735107" y="3837003"/>
          <a:ext cx="3507960" cy="9720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Distance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Total </a:t>
                      </a:r>
                      <a:endParaRPr sz="14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Vehicles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Identified Vehicles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Accuracy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&gt; 50 ft</a:t>
                      </a:r>
                      <a:endParaRPr sz="14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17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18 %</a:t>
                      </a:r>
                      <a:endParaRPr sz="14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308;p36">
            <a:extLst>
              <a:ext uri="{FF2B5EF4-FFF2-40B4-BE49-F238E27FC236}">
                <a16:creationId xmlns:a16="http://schemas.microsoft.com/office/drawing/2014/main" id="{EF5FE9DD-8B8C-40B4-8E20-18E88C94C5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357273"/>
              </p:ext>
            </p:extLst>
          </p:nvPr>
        </p:nvGraphicFramePr>
        <p:xfrm>
          <a:off x="4926111" y="3837003"/>
          <a:ext cx="3507960" cy="9720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Distance</a:t>
                      </a:r>
                      <a:endParaRPr sz="1400" b="1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Total </a:t>
                      </a:r>
                      <a:endParaRPr sz="14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Vehicles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Identified Vehicles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Accuracy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&lt; 15 ft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28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23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82 %</a:t>
                      </a:r>
                      <a:endParaRPr sz="14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DroneVidboxes">
            <a:hlinkClick r:id="" action="ppaction://media"/>
            <a:extLst>
              <a:ext uri="{FF2B5EF4-FFF2-40B4-BE49-F238E27FC236}">
                <a16:creationId xmlns:a16="http://schemas.microsoft.com/office/drawing/2014/main" id="{994D2B86-FA5C-4DAF-B17D-0C234100E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107" y="1804839"/>
            <a:ext cx="3507960" cy="1973228"/>
          </a:xfrm>
          <a:prstGeom prst="rect">
            <a:avLst/>
          </a:prstGeom>
        </p:spPr>
      </p:pic>
      <p:pic>
        <p:nvPicPr>
          <p:cNvPr id="16" name="DronePlazaboxes">
            <a:hlinkClick r:id="" action="ppaction://media"/>
            <a:extLst>
              <a:ext uri="{FF2B5EF4-FFF2-40B4-BE49-F238E27FC236}">
                <a16:creationId xmlns:a16="http://schemas.microsoft.com/office/drawing/2014/main" id="{99FC20BE-AD62-4159-81C0-0065291118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26112" y="1804840"/>
            <a:ext cx="3507961" cy="19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8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1E2AA-382D-42E6-A36C-7DCF74DB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0810A-798F-42C4-88ED-3FB730DF4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843" y="1275735"/>
            <a:ext cx="8246070" cy="376537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SSD300 is the only real-time detection method that can achieve above 70% </a:t>
            </a:r>
            <a:r>
              <a:rPr lang="en-US" sz="2200" dirty="0" err="1"/>
              <a:t>mAP</a:t>
            </a:r>
            <a:r>
              <a:rPr lang="en-US" sz="2200" dirty="0"/>
              <a:t>. </a:t>
            </a:r>
          </a:p>
          <a:p>
            <a:pPr algn="just"/>
            <a:r>
              <a:rPr lang="en-US" sz="2200" dirty="0"/>
              <a:t>When using a larger input image, SSD512 outperforms all methods on accuracy while maintaining a near real-time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CD3F2-1DDC-4A8D-A7D0-859310FC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B6CED-C3A3-4E19-9209-DD0995C31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0263" y="1551194"/>
            <a:ext cx="6263473" cy="18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Developing Applications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815337-5DCB-4D22-B677-4BF5EF13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B6C68B-DC96-410B-8747-87101B255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124" y="1463342"/>
            <a:ext cx="5941497" cy="37696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Autonomous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ADAS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Military</a:t>
            </a:r>
            <a:r>
              <a:rPr lang="en-US" sz="2000" dirty="0"/>
              <a:t>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2600" dirty="0"/>
              <a:t>Transportation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600" dirty="0"/>
              <a:t>Bomb disposal </a:t>
            </a:r>
          </a:p>
          <a:p>
            <a:pPr marL="0">
              <a:lnSpc>
                <a:spcPct val="110000"/>
              </a:lnSpc>
              <a:spcBef>
                <a:spcPts val="0"/>
              </a:spcBef>
            </a:pPr>
            <a:r>
              <a:rPr lang="en-US" sz="3000" dirty="0"/>
              <a:t>Drones</a:t>
            </a:r>
          </a:p>
          <a:p>
            <a:pPr lvl="1"/>
            <a:r>
              <a:rPr lang="en-US" sz="2600" dirty="0"/>
              <a:t>Emergency &amp; Rescue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600" dirty="0"/>
              <a:t>Object detection &amp; tracking</a:t>
            </a:r>
          </a:p>
        </p:txBody>
      </p:sp>
      <p:pic>
        <p:nvPicPr>
          <p:cNvPr id="10" name="Google Shape;320;p37">
            <a:extLst>
              <a:ext uri="{FF2B5EF4-FFF2-40B4-BE49-F238E27FC236}">
                <a16:creationId xmlns:a16="http://schemas.microsoft.com/office/drawing/2014/main" id="{A28959F3-79E3-4894-866F-F649E3D87F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849" y="1403819"/>
            <a:ext cx="2429002" cy="173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21;p37">
            <a:extLst>
              <a:ext uri="{FF2B5EF4-FFF2-40B4-BE49-F238E27FC236}">
                <a16:creationId xmlns:a16="http://schemas.microsoft.com/office/drawing/2014/main" id="{872A10A6-DEA6-4A81-A182-D7304042DD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088" y="3221116"/>
            <a:ext cx="2274393" cy="1516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643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CDA6-7529-4952-A55B-13E64F47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B92F6-584F-442C-A6A1-ED1D1A0E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AC8A45-0379-4FC4-BDAF-88D9EFB3C3CC}"/>
              </a:ext>
            </a:extLst>
          </p:cNvPr>
          <p:cNvSpPr txBox="1">
            <a:spLocks/>
          </p:cNvSpPr>
          <p:nvPr/>
        </p:nvSpPr>
        <p:spPr>
          <a:xfrm>
            <a:off x="457200" y="1469663"/>
            <a:ext cx="8523813" cy="3852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Discussed SSD, a fast-single shot detector for multiple categories. 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Introduced state-of-the-art related work using SSD for vehicle recognition using YouTube videos.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Experiments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Snowy conditions: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Nighttime conditions: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Drone videos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New and developing technology with many potential military, rescue, and autonomous applications.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B252742-D913-44F1-9B00-922DEE67B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08773"/>
              </p:ext>
            </p:extLst>
          </p:nvPr>
        </p:nvGraphicFramePr>
        <p:xfrm>
          <a:off x="6127469" y="2636985"/>
          <a:ext cx="1981200" cy="1400810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852423149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618689364"/>
                    </a:ext>
                  </a:extLst>
                </a:gridCol>
              </a:tblGrid>
              <a:tr h="21150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58691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Snowy -Parked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930838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Snowy - Moving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27816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Nighttime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717536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Drone - Moving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74593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Drone - Parked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34003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0A0177C-D1FC-4500-A0EF-6D7099B2A3C9}"/>
              </a:ext>
            </a:extLst>
          </p:cNvPr>
          <p:cNvSpPr/>
          <p:nvPr/>
        </p:nvSpPr>
        <p:spPr>
          <a:xfrm>
            <a:off x="6127469" y="3813386"/>
            <a:ext cx="1981200" cy="237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73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Questions or Comments?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815337-5DCB-4D22-B677-4BF5EF13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Google Shape;336;p39">
            <a:extLst>
              <a:ext uri="{FF2B5EF4-FFF2-40B4-BE49-F238E27FC236}">
                <a16:creationId xmlns:a16="http://schemas.microsoft.com/office/drawing/2014/main" id="{5E172ECF-D929-4450-8654-B59828B50C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2865" y="1796607"/>
            <a:ext cx="2131313" cy="154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37;p39">
            <a:extLst>
              <a:ext uri="{FF2B5EF4-FFF2-40B4-BE49-F238E27FC236}">
                <a16:creationId xmlns:a16="http://schemas.microsoft.com/office/drawing/2014/main" id="{19A9CA7E-14DE-4350-B9B7-99FC045EB1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852" y="1796607"/>
            <a:ext cx="2823867" cy="154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38;p39">
            <a:extLst>
              <a:ext uri="{FF2B5EF4-FFF2-40B4-BE49-F238E27FC236}">
                <a16:creationId xmlns:a16="http://schemas.microsoft.com/office/drawing/2014/main" id="{2BB9EF39-0770-4ABF-A9B4-936FA4C114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00" r="-1599"/>
          <a:stretch/>
        </p:blipFill>
        <p:spPr>
          <a:xfrm>
            <a:off x="3876489" y="3154894"/>
            <a:ext cx="2869629" cy="1612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666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25500" y="1395869"/>
            <a:ext cx="6461299" cy="3468552"/>
          </a:xfrm>
        </p:spPr>
        <p:txBody>
          <a:bodyPr>
            <a:normAutofit/>
          </a:bodyPr>
          <a:lstStyle/>
          <a:p>
            <a:r>
              <a:rPr lang="en-US" sz="2400" dirty="0"/>
              <a:t>Single-Shot Detection (SSD)</a:t>
            </a:r>
            <a:endParaRPr lang="en-US" sz="2000" dirty="0"/>
          </a:p>
          <a:p>
            <a:r>
              <a:rPr lang="en-US" sz="2400" dirty="0"/>
              <a:t>Model</a:t>
            </a:r>
          </a:p>
          <a:p>
            <a:r>
              <a:rPr lang="en-US" sz="2400" dirty="0"/>
              <a:t>Training</a:t>
            </a:r>
          </a:p>
          <a:p>
            <a:r>
              <a:rPr lang="en-US" sz="2400" dirty="0"/>
              <a:t>Experiments</a:t>
            </a:r>
          </a:p>
          <a:p>
            <a:r>
              <a:rPr lang="en-US" sz="2400" dirty="0"/>
              <a:t>Related Work</a:t>
            </a:r>
          </a:p>
          <a:p>
            <a:r>
              <a:rPr lang="en-US" sz="2400" dirty="0"/>
              <a:t>Developing Applications</a:t>
            </a:r>
          </a:p>
          <a:p>
            <a:r>
              <a:rPr lang="en-US" sz="2400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815337-5DCB-4D22-B677-4BF5EF13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D44DA-2295-4E0B-905B-873A4A3AB55A}"/>
              </a:ext>
            </a:extLst>
          </p:cNvPr>
          <p:cNvSpPr txBox="1"/>
          <p:nvPr/>
        </p:nvSpPr>
        <p:spPr>
          <a:xfrm>
            <a:off x="2263302" y="4486378"/>
            <a:ext cx="680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Objective:</a:t>
            </a:r>
            <a:r>
              <a:rPr lang="en-US" i="1" dirty="0"/>
              <a:t> </a:t>
            </a:r>
            <a:r>
              <a:rPr lang="en-US" dirty="0"/>
              <a:t>Identify vehicles in nighttime, snowy, and drone YouTube videos using SSD’s bounding boxes for vehicle recognition.  </a:t>
            </a:r>
          </a:p>
        </p:txBody>
      </p:sp>
      <p:pic>
        <p:nvPicPr>
          <p:cNvPr id="7" name="Google Shape;336;p39">
            <a:extLst>
              <a:ext uri="{FF2B5EF4-FFF2-40B4-BE49-F238E27FC236}">
                <a16:creationId xmlns:a16="http://schemas.microsoft.com/office/drawing/2014/main" id="{FA325C1A-D32B-4115-AC42-61051499A5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3395" y="1365864"/>
            <a:ext cx="1783404" cy="142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1E3FB1-8383-437D-BFC6-37DB55C65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1" y="4189021"/>
            <a:ext cx="1283677" cy="309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B5AE2-9DC0-4DDF-AB0F-3AB2F7860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40" y="2882847"/>
            <a:ext cx="2774919" cy="121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46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51C0-BFB9-47EE-843D-44462740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690E-628D-4976-8742-DA0E28C8A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31" y="1394424"/>
            <a:ext cx="7886700" cy="3586663"/>
          </a:xfrm>
        </p:spPr>
        <p:txBody>
          <a:bodyPr>
            <a:normAutofit fontScale="92500" lnSpcReduction="10000"/>
          </a:bodyPr>
          <a:lstStyle/>
          <a:p>
            <a:pPr algn="just">
              <a:spcBef>
                <a:spcPts val="0"/>
              </a:spcBef>
              <a:spcAft>
                <a:spcPts val="400"/>
              </a:spcAft>
            </a:pPr>
            <a:r>
              <a:rPr lang="en-US" dirty="0"/>
              <a:t>Current state-of-the-art object detection systems are variants of the following approach: </a:t>
            </a:r>
          </a:p>
          <a:p>
            <a:pPr lvl="1" algn="just"/>
            <a:r>
              <a:rPr lang="en-US" sz="2400" dirty="0"/>
              <a:t>Hypothesize bounding boxes </a:t>
            </a:r>
          </a:p>
          <a:p>
            <a:pPr lvl="1" algn="just">
              <a:spcBef>
                <a:spcPts val="0"/>
              </a:spcBef>
            </a:pPr>
            <a:r>
              <a:rPr lang="en-US" sz="2400" dirty="0"/>
              <a:t>Resample pixels or features for each box </a:t>
            </a:r>
          </a:p>
          <a:p>
            <a:pPr lvl="1" algn="just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Applying a high-quality classifier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Approaches are computationally intensive for embedded systems.</a:t>
            </a:r>
          </a:p>
          <a:p>
            <a:pPr algn="just"/>
            <a:r>
              <a:rPr lang="en-US" dirty="0"/>
              <a:t>Too slow for real-time applications.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872BF-86CA-4715-8E67-042F9AAB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77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51C0-BFB9-47EE-843D-44462740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Detection (SSD)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690E-628D-4976-8742-DA0E28C8A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99" y="1303691"/>
            <a:ext cx="8496301" cy="2490096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SSD</a:t>
            </a:r>
            <a:r>
              <a:rPr lang="en-US" dirty="0"/>
              <a:t>, is a single-shot detector for multiple categories that is faster than the previous state-of-the-art for single shot detectors (YOLO).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 core of SSD is predicting category scores and box offsets for a fixed set of default bounding boxes using small convolutional filters applied to feature maps. 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To achieve high detection accuracy, predictions of different scales are produced from feature maps of different scales, then predictions are separated by aspect ratio.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872BF-86CA-4715-8E67-042F9AAB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B5139-882C-462C-9546-B81CC4E71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9438" y="3665792"/>
            <a:ext cx="3715966" cy="14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9C27-E202-4B3B-BE39-0150905F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03287-7808-4963-A160-D427EBC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5497C-DC85-4A5C-A8A6-F1B507217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191" y="1387161"/>
            <a:ext cx="6761229" cy="190467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FDD2C4-3871-425F-B5F9-4B55AEDB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61819"/>
            <a:ext cx="7886700" cy="2309326"/>
          </a:xfrm>
        </p:spPr>
        <p:txBody>
          <a:bodyPr>
            <a:normAutofit/>
          </a:bodyPr>
          <a:lstStyle/>
          <a:p>
            <a:pPr algn="just"/>
            <a:r>
              <a:rPr lang="en-US" sz="1600" b="1" dirty="0"/>
              <a:t>Multi-scale feature maps</a:t>
            </a:r>
          </a:p>
          <a:p>
            <a:pPr lvl="1" algn="just"/>
            <a:r>
              <a:rPr lang="en-US" sz="1400" dirty="0"/>
              <a:t>Convolutional feature layers are added to the end of the network which decrease in size and allow predictions of detections at multiple scales</a:t>
            </a:r>
          </a:p>
          <a:p>
            <a:pPr algn="just"/>
            <a:r>
              <a:rPr lang="en-US" sz="1600" b="1" dirty="0"/>
              <a:t>Convolutional predictors</a:t>
            </a:r>
          </a:p>
          <a:p>
            <a:pPr lvl="1" algn="just"/>
            <a:r>
              <a:rPr lang="en-US" sz="1400" dirty="0"/>
              <a:t>Bounding box offset output values are measured relative to a default box position relative to each feature map location.</a:t>
            </a:r>
          </a:p>
          <a:p>
            <a:pPr algn="just"/>
            <a:r>
              <a:rPr lang="en-US" sz="1600" b="1" dirty="0"/>
              <a:t>Default Boxes and aspect Ratios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03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9C27-E202-4B3B-BE39-0150905F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03287-7808-4963-A160-D427EBC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ABCBD7-8091-4197-AE68-D7F8B8782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9261" y="1840886"/>
            <a:ext cx="5425476" cy="455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70AEA-BE69-4407-9E6F-5CCD1559E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117" y="2788526"/>
            <a:ext cx="5121764" cy="1412285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16B503D-12E0-45AA-A325-2250E12A0B95}"/>
              </a:ext>
            </a:extLst>
          </p:cNvPr>
          <p:cNvSpPr txBox="1">
            <a:spLocks/>
          </p:cNvSpPr>
          <p:nvPr/>
        </p:nvSpPr>
        <p:spPr>
          <a:xfrm>
            <a:off x="348445" y="1761182"/>
            <a:ext cx="8246070" cy="638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EDF0057-4C83-43E8-A927-74D1EBF2E857}"/>
              </a:ext>
            </a:extLst>
          </p:cNvPr>
          <p:cNvSpPr txBox="1">
            <a:spLocks/>
          </p:cNvSpPr>
          <p:nvPr/>
        </p:nvSpPr>
        <p:spPr>
          <a:xfrm>
            <a:off x="348445" y="1347958"/>
            <a:ext cx="8447110" cy="638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/>
              <a:t>The overall objective loss function is a weighted sum of the localization loss (loc) and the confidence loss (conf): 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BDEDE7F-3BA2-4178-96F2-7FAD7D66C0F8}"/>
              </a:ext>
            </a:extLst>
          </p:cNvPr>
          <p:cNvSpPr txBox="1">
            <a:spLocks/>
          </p:cNvSpPr>
          <p:nvPr/>
        </p:nvSpPr>
        <p:spPr>
          <a:xfrm>
            <a:off x="348444" y="2376049"/>
            <a:ext cx="8447110" cy="638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/>
              <a:t>The overall objective loss function is a weighted sum of the localization loss (loc) and the confidence loss (conf): 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2799CD1-8F69-481D-B801-62AF7F11B35F}"/>
              </a:ext>
            </a:extLst>
          </p:cNvPr>
          <p:cNvSpPr txBox="1">
            <a:spLocks/>
          </p:cNvSpPr>
          <p:nvPr/>
        </p:nvSpPr>
        <p:spPr>
          <a:xfrm>
            <a:off x="348445" y="4243794"/>
            <a:ext cx="8447109" cy="789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/>
              <a:t>where N is the number of matched default boxes. If N = 0, wet set the loss to 0. The localization loss is a Smooth L1 loss between the predicted box 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/>
              <a:t>) and the ground truth box (</a:t>
            </a:r>
            <a:r>
              <a:rPr lang="en-US" sz="1600" i="1" dirty="0"/>
              <a:t>g</a:t>
            </a:r>
            <a:r>
              <a:rPr lang="en-US" sz="1600" dirty="0"/>
              <a:t>) parameters.</a:t>
            </a:r>
          </a:p>
        </p:txBody>
      </p:sp>
    </p:spTree>
    <p:extLst>
      <p:ext uri="{BB962C8B-B14F-4D97-AF65-F5344CB8AC3E}">
        <p14:creationId xmlns:p14="http://schemas.microsoft.com/office/powerpoint/2010/main" val="1345733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9C27-E202-4B3B-BE39-0150905F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03287-7808-4963-A160-D427EBC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CABC48-75BB-422A-BE68-B7D258F8E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025" y="1824373"/>
            <a:ext cx="6900682" cy="632476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16B503D-12E0-45AA-A325-2250E12A0B95}"/>
              </a:ext>
            </a:extLst>
          </p:cNvPr>
          <p:cNvSpPr txBox="1">
            <a:spLocks/>
          </p:cNvSpPr>
          <p:nvPr/>
        </p:nvSpPr>
        <p:spPr>
          <a:xfrm>
            <a:off x="348445" y="1761182"/>
            <a:ext cx="8246070" cy="638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EDF0057-4C83-43E8-A927-74D1EBF2E857}"/>
              </a:ext>
            </a:extLst>
          </p:cNvPr>
          <p:cNvSpPr txBox="1">
            <a:spLocks/>
          </p:cNvSpPr>
          <p:nvPr/>
        </p:nvSpPr>
        <p:spPr>
          <a:xfrm>
            <a:off x="463713" y="1332336"/>
            <a:ext cx="8381972" cy="40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The confidence loss is the </a:t>
            </a:r>
            <a:r>
              <a:rPr lang="en-US" sz="1800" dirty="0" err="1"/>
              <a:t>softmax</a:t>
            </a:r>
            <a:r>
              <a:rPr lang="en-US" sz="1800" dirty="0"/>
              <a:t> loss over multiple classes confidences (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/>
              <a:t>).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41F83A-672F-4B3F-9679-0A944ABC23E7}"/>
              </a:ext>
            </a:extLst>
          </p:cNvPr>
          <p:cNvSpPr/>
          <p:nvPr/>
        </p:nvSpPr>
        <p:spPr>
          <a:xfrm>
            <a:off x="420827" y="2582663"/>
            <a:ext cx="8331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Suppose we want to use </a:t>
            </a:r>
            <a:r>
              <a:rPr lang="en-US" i="1" dirty="0"/>
              <a:t>m</a:t>
            </a:r>
            <a:r>
              <a:rPr lang="en-US" dirty="0"/>
              <a:t> feature maps for prediction. The scale of the default boxes for each feature map is computed as: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9521E-0933-4FB8-B0AE-0AE120783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7515" y="3455459"/>
            <a:ext cx="5578425" cy="43434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D0CF10-5E39-4AB0-AC87-025F116B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46" y="4096178"/>
            <a:ext cx="8361339" cy="78948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where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aseline="-25000" dirty="0" err="1"/>
              <a:t>min</a:t>
            </a:r>
            <a:r>
              <a:rPr lang="en-US" sz="1800" dirty="0"/>
              <a:t> is 0.2 and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aseline="-25000" dirty="0"/>
              <a:t>max</a:t>
            </a:r>
            <a:r>
              <a:rPr lang="en-US" sz="1800" dirty="0"/>
              <a:t> is 0.9, meaning the lowest layer has a scale of 0.2 and the highest layer has a scale of 0.9, and all layers in between are regularly spaced.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657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25499" y="1647488"/>
            <a:ext cx="6461299" cy="3565241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Bounding boxes to identify vehicles from YouTube videos.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Experiments designed to test vehicle recognition using SSD to identify vehicles.</a:t>
            </a:r>
          </a:p>
          <a:p>
            <a:pPr algn="just">
              <a:spcBef>
                <a:spcPts val="0"/>
              </a:spcBef>
              <a:spcAft>
                <a:spcPts val="400"/>
              </a:spcAft>
            </a:pPr>
            <a:r>
              <a:rPr lang="en-US" sz="2000" dirty="0"/>
              <a:t>Experiments include:</a:t>
            </a:r>
          </a:p>
          <a:p>
            <a:pPr lvl="1" algn="just">
              <a:spcBef>
                <a:spcPts val="0"/>
              </a:spcBef>
            </a:pPr>
            <a:r>
              <a:rPr lang="en-US" sz="1800" dirty="0"/>
              <a:t>Identifying moving and parked vehicles in snowy conditions.</a:t>
            </a:r>
          </a:p>
          <a:p>
            <a:pPr lvl="1" algn="just">
              <a:spcBef>
                <a:spcPts val="0"/>
              </a:spcBef>
            </a:pPr>
            <a:r>
              <a:rPr lang="en-US" sz="1800" dirty="0"/>
              <a:t>Using bounding boxes to identify vehicles in night time video. </a:t>
            </a:r>
          </a:p>
          <a:p>
            <a:pPr lvl="1" algn="just">
              <a:spcBef>
                <a:spcPts val="0"/>
              </a:spcBef>
            </a:pPr>
            <a:r>
              <a:rPr lang="en-US" sz="1800" dirty="0"/>
              <a:t>Drone videos of vehicles moving and parked.</a:t>
            </a:r>
          </a:p>
          <a:p>
            <a:pPr lvl="1" algn="just"/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815337-5DCB-4D22-B677-4BF5EF13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6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51C0-BFB9-47EE-843D-44462740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Snowy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872BF-86CA-4715-8E67-042F9AAB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Google Shape;282;p34">
            <a:extLst>
              <a:ext uri="{FF2B5EF4-FFF2-40B4-BE49-F238E27FC236}">
                <a16:creationId xmlns:a16="http://schemas.microsoft.com/office/drawing/2014/main" id="{34F41185-0BD1-4861-AAFF-3546372DC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634844"/>
              </p:ext>
            </p:extLst>
          </p:nvPr>
        </p:nvGraphicFramePr>
        <p:xfrm>
          <a:off x="701917" y="3922825"/>
          <a:ext cx="3488808" cy="9720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2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Distance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Total </a:t>
                      </a:r>
                      <a:endParaRPr sz="14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Vehicles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Identified Vehicles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Accuracy</a:t>
                      </a:r>
                      <a:endParaRPr sz="1400" b="1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&lt; 10 ft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25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16%</a:t>
                      </a:r>
                      <a:endParaRPr sz="14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oogle Shape;283;p34">
            <a:extLst>
              <a:ext uri="{FF2B5EF4-FFF2-40B4-BE49-F238E27FC236}">
                <a16:creationId xmlns:a16="http://schemas.microsoft.com/office/drawing/2014/main" id="{694EFA1D-7846-49E5-B11D-D5FB1C726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395463"/>
              </p:ext>
            </p:extLst>
          </p:nvPr>
        </p:nvGraphicFramePr>
        <p:xfrm>
          <a:off x="4851768" y="3922825"/>
          <a:ext cx="3488808" cy="9720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2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Distance</a:t>
                      </a:r>
                      <a:endParaRPr sz="1400" b="1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Total </a:t>
                      </a:r>
                      <a:endParaRPr sz="14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Vehicles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Identified Vehicles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Accuracy</a:t>
                      </a:r>
                      <a:endParaRPr sz="1400" b="1" dirty="0"/>
                    </a:p>
                  </a:txBody>
                  <a:tcPr marL="68569" marR="68569" marT="68569" marB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&lt; 5 ft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44 %</a:t>
                      </a:r>
                      <a:endParaRPr sz="1400" dirty="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SnowyDriveboxes">
            <a:hlinkClick r:id="" action="ppaction://media"/>
            <a:extLst>
              <a:ext uri="{FF2B5EF4-FFF2-40B4-BE49-F238E27FC236}">
                <a16:creationId xmlns:a16="http://schemas.microsoft.com/office/drawing/2014/main" id="{2693D684-C6B5-48A9-AA9D-C18F013B9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51766" y="1739293"/>
            <a:ext cx="3505199" cy="1971675"/>
          </a:xfrm>
          <a:prstGeom prst="rect">
            <a:avLst/>
          </a:prstGeom>
        </p:spPr>
      </p:pic>
      <p:pic>
        <p:nvPicPr>
          <p:cNvPr id="10" name="Snow_parkedCarsBoxes">
            <a:hlinkClick r:id="" action="ppaction://media"/>
            <a:extLst>
              <a:ext uri="{FF2B5EF4-FFF2-40B4-BE49-F238E27FC236}">
                <a16:creationId xmlns:a16="http://schemas.microsoft.com/office/drawing/2014/main" id="{EA90CA90-7899-4C15-B7D2-E2439CEFBE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2329" y="1739293"/>
            <a:ext cx="3488811" cy="1962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9F4700-6BAB-474E-BD03-6D27C2840BFB}"/>
              </a:ext>
            </a:extLst>
          </p:cNvPr>
          <p:cNvSpPr txBox="1"/>
          <p:nvPr/>
        </p:nvSpPr>
        <p:spPr>
          <a:xfrm>
            <a:off x="701917" y="1356106"/>
            <a:ext cx="348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Parked Vehicles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3D859-07AD-4589-9094-E6E0857B33C5}"/>
              </a:ext>
            </a:extLst>
          </p:cNvPr>
          <p:cNvSpPr txBox="1"/>
          <p:nvPr/>
        </p:nvSpPr>
        <p:spPr>
          <a:xfrm>
            <a:off x="4851766" y="1356106"/>
            <a:ext cx="348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Moving Vehicles</a:t>
            </a:r>
          </a:p>
        </p:txBody>
      </p:sp>
    </p:spTree>
    <p:extLst>
      <p:ext uri="{BB962C8B-B14F-4D97-AF65-F5344CB8AC3E}">
        <p14:creationId xmlns:p14="http://schemas.microsoft.com/office/powerpoint/2010/main" val="3042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5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Microsoft Office PowerPoint</Application>
  <PresentationFormat>On-screen Show (16:9)</PresentationFormat>
  <Paragraphs>158</Paragraphs>
  <Slides>15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Vehicle Recognition using Single-Shot Detection for Autonomous Implementation.</vt:lpstr>
      <vt:lpstr>Overview</vt:lpstr>
      <vt:lpstr>Introduction</vt:lpstr>
      <vt:lpstr>Single Shot Detection (SSD)</vt:lpstr>
      <vt:lpstr>Model</vt:lpstr>
      <vt:lpstr>Training</vt:lpstr>
      <vt:lpstr>Training</vt:lpstr>
      <vt:lpstr>Experiments</vt:lpstr>
      <vt:lpstr>Snowy Experiments</vt:lpstr>
      <vt:lpstr>Night Time Experiment</vt:lpstr>
      <vt:lpstr>Drone Experiments</vt:lpstr>
      <vt:lpstr>Related Work</vt:lpstr>
      <vt:lpstr>Developing Applications</vt:lpstr>
      <vt:lpstr>Conclusion</vt:lpstr>
      <vt:lpstr>Any Questions or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2019-03-30T04:14:02Z</dcterms:created>
  <dcterms:modified xsi:type="dcterms:W3CDTF">2021-03-19T05:01:59Z</dcterms:modified>
</cp:coreProperties>
</file>